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Arial Narrow"/>
      <p:regular r:id="rId20"/>
      <p:bold r:id="rId21"/>
      <p:italic r:id="rId22"/>
      <p:boldItalic r:id="rId23"/>
    </p:embeddedFon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8D7C4D9-1F81-420A-862D-888654849797}">
  <a:tblStyle styleId="{C8D7C4D9-1F81-420A-862D-88865484979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regular.fntdata"/><Relationship Id="rId22" Type="http://schemas.openxmlformats.org/officeDocument/2006/relationships/font" Target="fonts/ArialNarrow-italic.fntdata"/><Relationship Id="rId21" Type="http://schemas.openxmlformats.org/officeDocument/2006/relationships/font" Target="fonts/ArialNarrow-bold.fntdata"/><Relationship Id="rId24" Type="http://schemas.openxmlformats.org/officeDocument/2006/relationships/font" Target="fonts/OldStandardTT-regular.fntdata"/><Relationship Id="rId23" Type="http://schemas.openxmlformats.org/officeDocument/2006/relationships/font" Target="fonts/ArialNarr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641933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ld Standard TT"/>
              <a:buNone/>
              <a:defRPr b="0" i="0" sz="42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1" i="0" sz="1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Shape 6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" name="Shape 9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Shape 9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641933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ld Standard TT"/>
              <a:buNone/>
              <a:defRPr b="0" i="0" sz="6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ld Standard TT"/>
              <a:buNone/>
              <a:defRPr b="0" i="0" sz="5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Old Standard TT"/>
              <a:buNone/>
              <a:defRPr b="0" i="0" sz="4200" u="none" cap="none" strike="noStrik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8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2.jpg"/><Relationship Id="rId5" Type="http://schemas.openxmlformats.org/officeDocument/2006/relationships/image" Target="../media/image0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company/9262284?trk=prof-exp-company-nam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Relationship Id="rId4" Type="http://schemas.openxmlformats.org/officeDocument/2006/relationships/image" Target="../media/image07.png"/><Relationship Id="rId9" Type="http://schemas.openxmlformats.org/officeDocument/2006/relationships/image" Target="../media/image05.gif"/><Relationship Id="rId5" Type="http://schemas.openxmlformats.org/officeDocument/2006/relationships/image" Target="../media/image06.jpg"/><Relationship Id="rId6" Type="http://schemas.openxmlformats.org/officeDocument/2006/relationships/image" Target="../media/image03.png"/><Relationship Id="rId7" Type="http://schemas.openxmlformats.org/officeDocument/2006/relationships/image" Target="../media/image01.png"/><Relationship Id="rId8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jpg"/><Relationship Id="rId4" Type="http://schemas.openxmlformats.org/officeDocument/2006/relationships/image" Target="../media/image07.png"/><Relationship Id="rId11" Type="http://schemas.openxmlformats.org/officeDocument/2006/relationships/image" Target="../media/image11.png"/><Relationship Id="rId10" Type="http://schemas.openxmlformats.org/officeDocument/2006/relationships/image" Target="../media/image18.png"/><Relationship Id="rId9" Type="http://schemas.openxmlformats.org/officeDocument/2006/relationships/image" Target="../media/image10.gif"/><Relationship Id="rId5" Type="http://schemas.openxmlformats.org/officeDocument/2006/relationships/image" Target="../media/image09.gif"/><Relationship Id="rId6" Type="http://schemas.openxmlformats.org/officeDocument/2006/relationships/image" Target="../media/image21.gif"/><Relationship Id="rId7" Type="http://schemas.openxmlformats.org/officeDocument/2006/relationships/image" Target="../media/image05.gif"/><Relationship Id="rId8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Old Standard TT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Fault Detection, Diagnosis and Prognosis System (FDDPS)</a:t>
            </a:r>
          </a:p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Old Standard TT"/>
              <a:buNone/>
            </a:pPr>
            <a:r>
              <a:rPr b="0" i="0" lang="en" sz="11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DMC Hackathon Project</a:t>
            </a:r>
          </a:p>
        </p:txBody>
      </p:sp>
      <p:pic>
        <p:nvPicPr>
          <p:cNvPr descr="04cdfcbe-9941-4cc9-a0fb-b67b2e32b1bc.png"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26073"/>
          <a:stretch/>
        </p:blipFill>
        <p:spPr>
          <a:xfrm>
            <a:off x="188975" y="304000"/>
            <a:ext cx="2268875" cy="16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Alarm Patterns</a:t>
            </a:r>
          </a:p>
        </p:txBody>
      </p:sp>
      <p:pic>
        <p:nvPicPr>
          <p:cNvPr descr="Screen Shot 2016-07-17 at 10.15.31 AM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5" y="1058225"/>
            <a:ext cx="6288999" cy="36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6441700" y="944750"/>
            <a:ext cx="27024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Hierarchical Clustering Params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Sim: correlation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Dis: 1 - abs(correlation)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Complete linkage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232475" y="1179525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Database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Stochastic model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Interface</a:t>
            </a:r>
          </a:p>
        </p:txBody>
      </p:sp>
      <p:pic>
        <p:nvPicPr>
          <p:cNvPr descr="neo4j-logo-2015.pn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425" y="1607925"/>
            <a:ext cx="4297974" cy="191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lab.jpg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225" y="653701"/>
            <a:ext cx="3197325" cy="403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meServer.gif"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714" y="1179525"/>
            <a:ext cx="3466350" cy="25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graphicFrame>
        <p:nvGraphicFramePr>
          <p:cNvPr id="275" name="Shape 275"/>
          <p:cNvGraphicFramePr/>
          <p:nvPr/>
        </p:nvGraphicFramePr>
        <p:xfrm>
          <a:off x="227500" y="104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{C8D7C4D9-1F81-420A-862D-888654849797}</a:tableStyleId>
              </a:tblPr>
              <a:tblGrid>
                <a:gridCol w="4348475"/>
                <a:gridCol w="4348475"/>
              </a:tblGrid>
              <a:tr h="1961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Business Viability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Web application allows remote monitoring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Scalable solution leads to cost reduction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Accessibility for small businesses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Innovation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Tool wear and fault prediction models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Scalable, extensible cloud-hosted graph database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Systematic protocol for troubleshooting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Automatic maintenance report</a:t>
                      </a:r>
                    </a:p>
                  </a:txBody>
                  <a:tcPr marT="91425" marB="91425" marR="91425" marL="91425"/>
                </a:tc>
              </a:tr>
              <a:tr h="1961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Impact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Reduce expenditure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Improve operation reliability and machine sustainability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Business intelligence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Data-driven decision making and planning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Use of DMC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Utilization of DOME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Integrable models written in Python, Matlab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har char="❏"/>
                      </a:pPr>
                      <a:r>
                        <a:rPr lang="en"/>
                        <a:t>Web interface could be easily added to DMC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Future Work Ideas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71600"/>
            <a:ext cx="46365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ld Standard TT"/>
              <a:buChar char="❏"/>
            </a:pPr>
            <a:r>
              <a:rPr lang="en"/>
              <a:t>Creation of crowdsourced knowledge base for troubleshooting</a:t>
            </a:r>
          </a:p>
          <a:p>
            <a: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/>
              <a:t> StackOverflow for manufacturing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ld Standard TT"/>
              <a:buChar char="❏"/>
            </a:pPr>
            <a:r>
              <a:rPr b="0" i="0" lang="en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 NLP to generate troubleshooting </a:t>
            </a:r>
            <a:r>
              <a:rPr lang="en"/>
              <a:t>protocols</a:t>
            </a:r>
            <a:r>
              <a:rPr b="0" i="0" lang="en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/>
              <a:t>accordingly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ld Standard TT"/>
              <a:buChar char="❏"/>
            </a:pPr>
            <a:r>
              <a:rPr b="0" i="0" lang="en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Sequential data modeling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ld Standard TT"/>
              <a:buChar char="❏"/>
            </a:pPr>
            <a:r>
              <a:rPr lang="en"/>
              <a:t>Online streaming of data and scheduled data mining model update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ld Standard TT"/>
              <a:buChar char="❏"/>
            </a:pPr>
            <a:r>
              <a:rPr lang="en"/>
              <a:t>Integration of Matlab model</a:t>
            </a:r>
          </a:p>
        </p:txBody>
      </p:sp>
      <p:pic>
        <p:nvPicPr>
          <p:cNvPr descr="MpzuCeq.gif"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300" y="1631950"/>
            <a:ext cx="3809999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5861700" y="4246650"/>
            <a:ext cx="2131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...and work with DOME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the Team (CPTDS)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87150" y="1171600"/>
            <a:ext cx="90567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CPTDS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Computational and Predictive Technology and Development System</a:t>
            </a:r>
          </a:p>
          <a:p>
            <a:pPr indent="-228600" lvl="0" marL="457200" rtl="0">
              <a:spcBef>
                <a:spcPts val="300"/>
              </a:spcBef>
              <a:spcAft>
                <a:spcPts val="1200"/>
              </a:spcAft>
              <a:buClr>
                <a:srgbClr val="333333"/>
              </a:buClr>
              <a:buChar char="❏"/>
            </a:pPr>
            <a:r>
              <a:rPr lang="en"/>
              <a:t>Diaa Elkott		</a:t>
            </a:r>
            <a:r>
              <a:rPr lang="en">
                <a:solidFill>
                  <a:srgbClr val="999999"/>
                </a:solidFill>
              </a:rPr>
              <a:t>Software Engineer @ </a:t>
            </a:r>
            <a:r>
              <a:rPr lang="en">
                <a:solidFill>
                  <a:srgbClr val="999999"/>
                </a:solidFill>
                <a:hlinkClick r:id="rId3"/>
              </a:rPr>
              <a:t>Carl Zeiss Industrial Metrology</a:t>
            </a:r>
          </a:p>
          <a:p>
            <a:pPr indent="-228600" lvl="0" marL="457200" rtl="0">
              <a:spcBef>
                <a:spcPts val="300"/>
              </a:spcBef>
              <a:spcAft>
                <a:spcPts val="1200"/>
              </a:spcAft>
              <a:buClr>
                <a:srgbClr val="333333"/>
              </a:buClr>
              <a:buChar char="❏"/>
            </a:pPr>
            <a:r>
              <a:rPr lang="en"/>
              <a:t>Surojit Ganguli 	</a:t>
            </a:r>
            <a:r>
              <a:rPr lang="en">
                <a:solidFill>
                  <a:srgbClr val="999999"/>
                </a:solidFill>
              </a:rPr>
              <a:t>Mechanical Engineer @ Textron-Greenlee</a:t>
            </a:r>
          </a:p>
          <a:p>
            <a:pPr indent="-228600" lvl="0" marL="457200" rtl="0">
              <a:spcBef>
                <a:spcPts val="300"/>
              </a:spcBef>
              <a:spcAft>
                <a:spcPts val="1200"/>
              </a:spcAft>
              <a:buClr>
                <a:srgbClr val="333333"/>
              </a:buClr>
              <a:buChar char="❏"/>
            </a:pPr>
            <a:r>
              <a:rPr lang="en">
                <a:solidFill>
                  <a:srgbClr val="000000"/>
                </a:solidFill>
              </a:rPr>
              <a:t>Cameron Kagy 	</a:t>
            </a:r>
            <a:r>
              <a:rPr lang="en">
                <a:solidFill>
                  <a:srgbClr val="999999"/>
                </a:solidFill>
              </a:rPr>
              <a:t>Software Developer @ INTEGRIS Engineering</a:t>
            </a:r>
          </a:p>
          <a:p>
            <a:pPr indent="-228600" lvl="0" marL="457200" rtl="0"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Char char="❏"/>
            </a:pPr>
            <a:r>
              <a:rPr lang="en">
                <a:solidFill>
                  <a:srgbClr val="000000"/>
                </a:solidFill>
              </a:rPr>
              <a:t>Taihua Li		</a:t>
            </a:r>
            <a:r>
              <a:rPr lang="en">
                <a:solidFill>
                  <a:srgbClr val="999999"/>
                </a:solidFill>
              </a:rPr>
              <a:t>M.S. in Predictive Analytics Candidate @ DePaul University</a:t>
            </a:r>
          </a:p>
          <a:p>
            <a:pPr indent="-228600" lvl="0" marL="457200" rtl="0">
              <a:spcBef>
                <a:spcPts val="300"/>
              </a:spcBef>
              <a:spcAft>
                <a:spcPts val="1200"/>
              </a:spcAft>
              <a:buClr>
                <a:srgbClr val="333333"/>
              </a:buClr>
              <a:buChar char="❏"/>
            </a:pPr>
            <a:r>
              <a:rPr lang="en">
                <a:solidFill>
                  <a:srgbClr val="333333"/>
                </a:solidFill>
              </a:rPr>
              <a:t>Peng Wang		</a:t>
            </a:r>
            <a:r>
              <a:rPr lang="en">
                <a:solidFill>
                  <a:srgbClr val="999999"/>
                </a:solidFill>
              </a:rPr>
              <a:t>Ph.D. in MAE Candidate@ Case Western Reserve University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the Data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71600"/>
            <a:ext cx="49647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2016 dataset [2.76GB]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21 columns x 8.08M rows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75 machines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Only 1 column partially contains numerical data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Metadata &amp; categorical data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Alarm data are more ‘complete’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Industrial problems identified: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Manufacturers panic on the loss of revenue due to unplanned machine downtime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Lack of visibility of machine status</a:t>
            </a:r>
          </a:p>
          <a:p>
            <a:pPr indent="-228600" lvl="1" marL="914400" rtl="0">
              <a:spcBef>
                <a:spcPts val="0"/>
              </a:spcBef>
              <a:buChar char="❏"/>
            </a:pPr>
            <a:r>
              <a:rPr lang="en"/>
              <a:t>Inefficient troubleshooting</a:t>
            </a:r>
          </a:p>
        </p:txBody>
      </p:sp>
      <p:pic>
        <p:nvPicPr>
          <p:cNvPr descr="image1.JP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400" y="1171125"/>
            <a:ext cx="3734997" cy="280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the Project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29875"/>
            <a:ext cx="8734500" cy="362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A democratized and data-driven approach to </a:t>
            </a:r>
            <a:r>
              <a:rPr b="1" lang="en" u="sng"/>
              <a:t>monitor</a:t>
            </a:r>
            <a:r>
              <a:rPr lang="en"/>
              <a:t>, </a:t>
            </a:r>
            <a:r>
              <a:rPr b="1" lang="en" u="sng"/>
              <a:t>identify</a:t>
            </a:r>
            <a:r>
              <a:rPr lang="en"/>
              <a:t> and </a:t>
            </a:r>
            <a:r>
              <a:rPr b="1" lang="en" u="sng"/>
              <a:t>predict</a:t>
            </a:r>
            <a:r>
              <a:rPr lang="en"/>
              <a:t> machine failure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Goals: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Improve manufacturing competitiveness in the United States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Reduce the loss of revenue by unplanned downtime and maintenance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Increase manufacturing efficiency through reducing failure events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Novelty: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Simplified predictive models of potential machine failure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Utilization of DOME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Cloud hosted graph database</a:t>
            </a:r>
          </a:p>
          <a:p>
            <a:pPr indent="-228600" lvl="0" marL="914400" rtl="0">
              <a:spcBef>
                <a:spcPts val="0"/>
              </a:spcBef>
              <a:buAutoNum type="arabicPeriod"/>
            </a:pPr>
            <a:r>
              <a:rPr lang="en"/>
              <a:t>Efficient troubleshooting approach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Shape 135"/>
          <p:cNvGraphicFramePr/>
          <p:nvPr/>
        </p:nvGraphicFramePr>
        <p:xfrm>
          <a:off x="259600" y="105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{C8D7C4D9-1F81-420A-862D-888654849797}</a:tableStyleId>
              </a:tblPr>
              <a:tblGrid>
                <a:gridCol w="2135275"/>
                <a:gridCol w="2135275"/>
                <a:gridCol w="2135275"/>
                <a:gridCol w="2135275"/>
              </a:tblGrid>
              <a:tr h="538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Database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Modeling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Where things happen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Interface</a:t>
                      </a:r>
                    </a:p>
                  </a:txBody>
                  <a:tcPr marT="91425" marB="91425" marR="91425" marL="91425" anchor="ctr"/>
                </a:tc>
              </a:tr>
              <a:tr h="3297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Architecture</a:t>
            </a:r>
          </a:p>
        </p:txBody>
      </p:sp>
      <p:pic>
        <p:nvPicPr>
          <p:cNvPr descr="matlab.jp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625" y="1709324"/>
            <a:ext cx="955425" cy="120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o4j-logo-2015.png"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20" y="1709325"/>
            <a:ext cx="1379700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logo.jpg"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625" y="3768997"/>
            <a:ext cx="955425" cy="644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.png"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9624" y="2958440"/>
            <a:ext cx="955426" cy="724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logo.jpg"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050" y="1709322"/>
            <a:ext cx="955425" cy="644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5_logo_and_wordmark.svg.png" id="142" name="Shape 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9850" y="1709325"/>
            <a:ext cx="1207050" cy="120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_logo.png" id="143" name="Shape 1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1250" y="2958450"/>
            <a:ext cx="1245650" cy="124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meServer.gif" id="144" name="Shape 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3224" y="2557275"/>
            <a:ext cx="1131074" cy="8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018475" y="2213650"/>
            <a:ext cx="1739340" cy="1013796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Architecture</a:t>
            </a:r>
          </a:p>
        </p:txBody>
      </p:sp>
      <p:pic>
        <p:nvPicPr>
          <p:cNvPr descr="okuma 7.jp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896"/>
            <a:ext cx="1005350" cy="7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kuma 7.jp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7096"/>
            <a:ext cx="1005350" cy="7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kuma 7.jp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74296"/>
            <a:ext cx="1005350" cy="7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 rot="5400000">
            <a:off x="553975" y="3692525"/>
            <a:ext cx="5208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...</a:t>
            </a:r>
          </a:p>
        </p:txBody>
      </p:sp>
      <p:pic>
        <p:nvPicPr>
          <p:cNvPr descr="okuma 7.jp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38196"/>
            <a:ext cx="1005350" cy="7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o4j-logo-2015.png"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295" y="2413950"/>
            <a:ext cx="1379700" cy="61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>
            <a:stCxn id="151" idx="3"/>
          </p:cNvCxnSpPr>
          <p:nvPr/>
        </p:nvCxnSpPr>
        <p:spPr>
          <a:xfrm>
            <a:off x="1317050" y="1456796"/>
            <a:ext cx="813000" cy="1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8" name="Shape 158"/>
          <p:cNvCxnSpPr>
            <a:stCxn id="152" idx="3"/>
            <a:endCxn id="149" idx="2"/>
          </p:cNvCxnSpPr>
          <p:nvPr/>
        </p:nvCxnSpPr>
        <p:spPr>
          <a:xfrm>
            <a:off x="1317050" y="2343996"/>
            <a:ext cx="70680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9" name="Shape 159"/>
          <p:cNvCxnSpPr>
            <a:stCxn id="153" idx="3"/>
          </p:cNvCxnSpPr>
          <p:nvPr/>
        </p:nvCxnSpPr>
        <p:spPr>
          <a:xfrm flipH="1" rot="10800000">
            <a:off x="1317050" y="2920696"/>
            <a:ext cx="73860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" name="Shape 160"/>
          <p:cNvCxnSpPr>
            <a:stCxn id="155" idx="3"/>
          </p:cNvCxnSpPr>
          <p:nvPr/>
        </p:nvCxnSpPr>
        <p:spPr>
          <a:xfrm flipH="1" rot="10800000">
            <a:off x="1317050" y="3068396"/>
            <a:ext cx="829800" cy="12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Red-animated-arrow-down.gif"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938650" y="2343699"/>
            <a:ext cx="139500" cy="51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-animated-arrow-down.gif"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934537" y="2599112"/>
            <a:ext cx="139500" cy="503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meServer.gif" id="163" name="Shape 163"/>
          <p:cNvPicPr preferRelativeResize="0"/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199350" y="2260616"/>
            <a:ext cx="1241749" cy="91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4130375" y="3709800"/>
            <a:ext cx="1379700" cy="761500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Recommender System</a:t>
            </a:r>
          </a:p>
        </p:txBody>
      </p:sp>
      <p:sp>
        <p:nvSpPr>
          <p:cNvPr id="165" name="Shape 165"/>
          <p:cNvSpPr/>
          <p:nvPr/>
        </p:nvSpPr>
        <p:spPr>
          <a:xfrm>
            <a:off x="4083575" y="967300"/>
            <a:ext cx="1379700" cy="761500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Stochastic Modeling</a:t>
            </a:r>
          </a:p>
        </p:txBody>
      </p:sp>
      <p:pic>
        <p:nvPicPr>
          <p:cNvPr descr="Red-animated-arrow-down.gif"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443398">
            <a:off x="3728591" y="1514639"/>
            <a:ext cx="136969" cy="822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-animated-arrow-down.gif"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54999">
            <a:off x="3730401" y="2956172"/>
            <a:ext cx="161573" cy="964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-animated-arrow-down.gif" id="168" name="Shape 1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790987" y="1768169"/>
            <a:ext cx="58474" cy="37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-animated-arrow-down.gif"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4790987" y="3296469"/>
            <a:ext cx="58474" cy="37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essing.gif"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2725" y="4145375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essing.gif" id="171" name="Shape 1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2725" y="137545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-animated-arrow-down.gif"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878824" y="2067650"/>
            <a:ext cx="212650" cy="1241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07-17 11_40_31.png" id="173" name="Shape 173"/>
          <p:cNvPicPr preferRelativeResize="0"/>
          <p:nvPr/>
        </p:nvPicPr>
        <p:blipFill rotWithShape="1">
          <a:blip r:embed="rId10">
            <a:alphaModFix/>
          </a:blip>
          <a:srcRect b="0" l="12807" r="14628" t="14697"/>
          <a:stretch/>
        </p:blipFill>
        <p:spPr>
          <a:xfrm>
            <a:off x="6606024" y="1768161"/>
            <a:ext cx="2397951" cy="179592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4" name="Shape 174"/>
          <p:cNvSpPr/>
          <p:nvPr/>
        </p:nvSpPr>
        <p:spPr>
          <a:xfrm>
            <a:off x="6753925" y="4227225"/>
            <a:ext cx="2078400" cy="52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Operators</a:t>
            </a:r>
          </a:p>
        </p:txBody>
      </p:sp>
      <p:pic>
        <p:nvPicPr>
          <p:cNvPr descr="Red-animated-arrow-down.gif"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49461" y="3589050"/>
            <a:ext cx="111075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-animated-arrow-down.gif"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749474" y="838072"/>
            <a:ext cx="111075" cy="9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6753925" y="491225"/>
            <a:ext cx="2078400" cy="52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Maintenance</a:t>
            </a:r>
          </a:p>
        </p:txBody>
      </p:sp>
      <p:pic>
        <p:nvPicPr>
          <p:cNvPr descr="opengraph-icon-200x200.png" id="178" name="Shape 1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07700" y="26102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 rot="3155078">
            <a:off x="1184586" y="1771942"/>
            <a:ext cx="1203774" cy="388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/>
              <a:t>MT</a:t>
            </a:r>
            <a:r>
              <a:rPr b="1" lang="en" sz="1000"/>
              <a:t>Connect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Database</a:t>
            </a:r>
          </a:p>
        </p:txBody>
      </p:sp>
      <p:pic>
        <p:nvPicPr>
          <p:cNvPr descr="ITAMCO_GraphModel.pn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2" y="1076475"/>
            <a:ext cx="4657901" cy="23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81276" y="3578675"/>
            <a:ext cx="4210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ITAMCO Graph Data Model</a:t>
            </a:r>
          </a:p>
        </p:txBody>
      </p:sp>
      <p:pic>
        <p:nvPicPr>
          <p:cNvPr descr="graphDataBase_Example.png" id="187" name="Shape 187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4813912" y="1058225"/>
            <a:ext cx="4210076" cy="24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4813926" y="3533075"/>
            <a:ext cx="4210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Graphical/Social Network Organization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Stochastic Modeling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88" y="1354534"/>
            <a:ext cx="2340431" cy="2963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2865121" y="1993313"/>
            <a:ext cx="1268996" cy="401813"/>
          </a:xfrm>
          <a:prstGeom prst="ellipse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25000"/>
              <a:buFont typeface="Arial Narrow"/>
              <a:buNone/>
            </a:pPr>
            <a:r>
              <a:rPr b="0" i="0" lang="en" sz="1600" u="none" cap="none" strike="noStrike">
                <a:solidFill>
                  <a:srgbClr val="0000CC"/>
                </a:solidFill>
                <a:latin typeface="Arial Narrow"/>
                <a:ea typeface="Arial Narrow"/>
                <a:cs typeface="Arial Narrow"/>
                <a:sym typeface="Arial Narrow"/>
              </a:rPr>
              <a:t>Force</a:t>
            </a:r>
          </a:p>
        </p:txBody>
      </p:sp>
      <p:sp>
        <p:nvSpPr>
          <p:cNvPr id="196" name="Shape 196"/>
          <p:cNvSpPr/>
          <p:nvPr/>
        </p:nvSpPr>
        <p:spPr>
          <a:xfrm>
            <a:off x="2865121" y="2552134"/>
            <a:ext cx="1268996" cy="4018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25000"/>
              <a:buFont typeface="Arial Narrow"/>
              <a:buNone/>
            </a:pPr>
            <a:r>
              <a:rPr b="0" i="0" lang="en" sz="1600" u="none" cap="none" strike="noStrike">
                <a:solidFill>
                  <a:srgbClr val="0000CC"/>
                </a:solidFill>
                <a:latin typeface="Arial Narrow"/>
                <a:ea typeface="Arial Narrow"/>
                <a:cs typeface="Arial Narrow"/>
                <a:sym typeface="Arial Narrow"/>
              </a:rPr>
              <a:t>Vibration</a:t>
            </a:r>
          </a:p>
        </p:txBody>
      </p:sp>
      <p:sp>
        <p:nvSpPr>
          <p:cNvPr id="197" name="Shape 197"/>
          <p:cNvSpPr/>
          <p:nvPr/>
        </p:nvSpPr>
        <p:spPr>
          <a:xfrm>
            <a:off x="2865122" y="3110957"/>
            <a:ext cx="1268996" cy="534839"/>
          </a:xfrm>
          <a:prstGeom prst="ellipse">
            <a:avLst/>
          </a:prstGeom>
          <a:solidFill>
            <a:srgbClr val="EDF9F4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25000"/>
              <a:buFont typeface="Arial Narrow"/>
              <a:buNone/>
            </a:pPr>
            <a:r>
              <a:rPr b="0" i="0" lang="en" sz="1600" u="none" cap="none" strike="noStrike">
                <a:solidFill>
                  <a:srgbClr val="0000CC"/>
                </a:solidFill>
                <a:latin typeface="Arial Narrow"/>
                <a:ea typeface="Arial Narrow"/>
                <a:cs typeface="Arial Narrow"/>
                <a:sym typeface="Arial Narrow"/>
              </a:rPr>
              <a:t>Acoustic Emission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768663" y="1589003"/>
            <a:ext cx="1364949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ct val="25000"/>
              <a:buFont typeface="Noto Sans Symbols"/>
              <a:buNone/>
            </a:pPr>
            <a:r>
              <a:rPr b="0" i="0" lang="en" sz="1600" u="sng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</a:p>
        </p:txBody>
      </p:sp>
      <p:sp>
        <p:nvSpPr>
          <p:cNvPr id="199" name="Shape 199"/>
          <p:cNvSpPr/>
          <p:nvPr/>
        </p:nvSpPr>
        <p:spPr>
          <a:xfrm>
            <a:off x="2865121" y="3796700"/>
            <a:ext cx="1268996" cy="40181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25000"/>
              <a:buFont typeface="Arial Narrow"/>
              <a:buNone/>
            </a:pPr>
            <a:r>
              <a:rPr b="0" i="0" lang="en" sz="1400" u="none" cap="none" strike="noStrike">
                <a:solidFill>
                  <a:srgbClr val="0000CC"/>
                </a:solidFill>
                <a:latin typeface="Arial Narrow"/>
                <a:ea typeface="Arial Narrow"/>
                <a:cs typeface="Arial Narrow"/>
                <a:sym typeface="Arial Narrow"/>
              </a:rPr>
              <a:t>……</a:t>
            </a:r>
          </a:p>
        </p:txBody>
      </p:sp>
      <p:cxnSp>
        <p:nvCxnSpPr>
          <p:cNvPr id="200" name="Shape 200"/>
          <p:cNvCxnSpPr>
            <a:endCxn id="195" idx="2"/>
          </p:cNvCxnSpPr>
          <p:nvPr/>
        </p:nvCxnSpPr>
        <p:spPr>
          <a:xfrm flipH="1" rot="10800000">
            <a:off x="1697521" y="2194219"/>
            <a:ext cx="1167600" cy="951600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1" name="Shape 201"/>
          <p:cNvCxnSpPr>
            <a:endCxn id="196" idx="2"/>
          </p:cNvCxnSpPr>
          <p:nvPr/>
        </p:nvCxnSpPr>
        <p:spPr>
          <a:xfrm flipH="1" rot="10800000">
            <a:off x="1697521" y="2753041"/>
            <a:ext cx="1167600" cy="484800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2" name="Shape 202"/>
          <p:cNvCxnSpPr>
            <a:endCxn id="197" idx="2"/>
          </p:cNvCxnSpPr>
          <p:nvPr/>
        </p:nvCxnSpPr>
        <p:spPr>
          <a:xfrm>
            <a:off x="1697522" y="3312077"/>
            <a:ext cx="1167600" cy="66300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3" name="Shape 203"/>
          <p:cNvCxnSpPr/>
          <p:nvPr/>
        </p:nvCxnSpPr>
        <p:spPr>
          <a:xfrm>
            <a:off x="4738314" y="4375237"/>
            <a:ext cx="4386280" cy="19226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4" name="Shape 204"/>
          <p:cNvCxnSpPr/>
          <p:nvPr/>
        </p:nvCxnSpPr>
        <p:spPr>
          <a:xfrm rot="10800000">
            <a:off x="4738317" y="560268"/>
            <a:ext cx="9524" cy="3814970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5" name="Shape 205"/>
          <p:cNvCxnSpPr/>
          <p:nvPr/>
        </p:nvCxnSpPr>
        <p:spPr>
          <a:xfrm flipH="1" rot="10800000">
            <a:off x="4738314" y="1508489"/>
            <a:ext cx="3750031" cy="13802"/>
          </a:xfrm>
          <a:prstGeom prst="straightConnector1">
            <a:avLst/>
          </a:prstGeom>
          <a:solidFill>
            <a:srgbClr val="33CCCC"/>
          </a:solidFill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5883058" y="3509912"/>
            <a:ext cx="170161" cy="256504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5270485" y="3200736"/>
            <a:ext cx="1187934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Measurements</a:t>
            </a:r>
          </a:p>
        </p:txBody>
      </p:sp>
      <p:cxnSp>
        <p:nvCxnSpPr>
          <p:cNvPr id="208" name="Shape 208"/>
          <p:cNvCxnSpPr/>
          <p:nvPr/>
        </p:nvCxnSpPr>
        <p:spPr>
          <a:xfrm flipH="1">
            <a:off x="6512218" y="1544048"/>
            <a:ext cx="9257" cy="2840318"/>
          </a:xfrm>
          <a:prstGeom prst="straightConnector1">
            <a:avLst/>
          </a:prstGeom>
          <a:solidFill>
            <a:srgbClr val="33CCCC"/>
          </a:solidFill>
          <a:ln cap="flat" cmpd="sng" w="19050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9" name="Shape 209"/>
          <p:cNvSpPr txBox="1"/>
          <p:nvPr/>
        </p:nvSpPr>
        <p:spPr>
          <a:xfrm>
            <a:off x="5078823" y="884537"/>
            <a:ext cx="901846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Arial Narrow"/>
                <a:ea typeface="Arial Narrow"/>
                <a:cs typeface="Arial Narrow"/>
                <a:sym typeface="Arial Narrow"/>
              </a:rPr>
              <a:t>Failure threshold</a:t>
            </a:r>
          </a:p>
        </p:txBody>
      </p:sp>
      <p:cxnSp>
        <p:nvCxnSpPr>
          <p:cNvPr id="210" name="Shape 210"/>
          <p:cNvCxnSpPr/>
          <p:nvPr/>
        </p:nvCxnSpPr>
        <p:spPr>
          <a:xfrm>
            <a:off x="5744287" y="1297086"/>
            <a:ext cx="193365" cy="210257"/>
          </a:xfrm>
          <a:prstGeom prst="straightConnector1">
            <a:avLst/>
          </a:prstGeom>
          <a:solidFill>
            <a:srgbClr val="33CCCC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11" name="Shape 211"/>
          <p:cNvSpPr/>
          <p:nvPr/>
        </p:nvSpPr>
        <p:spPr>
          <a:xfrm>
            <a:off x="4871712" y="4266467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742396" y="3468778"/>
            <a:ext cx="1806231" cy="891539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18695" y="117179"/>
                  <a:pt x="39492" y="110626"/>
                  <a:pt x="57391" y="94358"/>
                </a:cubicBezTo>
                <a:cubicBezTo>
                  <a:pt x="75289" y="78091"/>
                  <a:pt x="96956" y="38119"/>
                  <a:pt x="107391" y="22393"/>
                </a:cubicBezTo>
                <a:cubicBezTo>
                  <a:pt x="117826" y="6666"/>
                  <a:pt x="117463" y="3233"/>
                  <a:pt x="119999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109607" y="4290225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5381528" y="4197523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5573533" y="4026351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5844144" y="4001630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038978" y="3770458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6202446" y="3525983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458419" y="3489407"/>
            <a:ext cx="75391" cy="7315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6512219" y="1509149"/>
            <a:ext cx="1724729" cy="2091439"/>
          </a:xfrm>
          <a:custGeom>
            <a:pathLst>
              <a:path extrusionOk="0" h="120000" w="120000">
                <a:moveTo>
                  <a:pt x="63323" y="152"/>
                </a:moveTo>
                <a:lnTo>
                  <a:pt x="57230" y="16662"/>
                </a:lnTo>
                <a:lnTo>
                  <a:pt x="52061" y="33477"/>
                </a:lnTo>
                <a:lnTo>
                  <a:pt x="45784" y="50904"/>
                </a:lnTo>
                <a:lnTo>
                  <a:pt x="39138" y="62828"/>
                </a:lnTo>
                <a:lnTo>
                  <a:pt x="29353" y="75821"/>
                </a:lnTo>
                <a:lnTo>
                  <a:pt x="9415" y="94471"/>
                </a:lnTo>
                <a:lnTo>
                  <a:pt x="923" y="101197"/>
                </a:lnTo>
                <a:lnTo>
                  <a:pt x="0" y="120000"/>
                </a:lnTo>
                <a:lnTo>
                  <a:pt x="16061" y="113273"/>
                </a:lnTo>
                <a:lnTo>
                  <a:pt x="31015" y="104254"/>
                </a:lnTo>
                <a:lnTo>
                  <a:pt x="45230" y="92789"/>
                </a:lnTo>
                <a:lnTo>
                  <a:pt x="58338" y="81324"/>
                </a:lnTo>
                <a:lnTo>
                  <a:pt x="71261" y="68636"/>
                </a:lnTo>
                <a:lnTo>
                  <a:pt x="82338" y="55949"/>
                </a:lnTo>
                <a:lnTo>
                  <a:pt x="94892" y="40815"/>
                </a:lnTo>
                <a:lnTo>
                  <a:pt x="106892" y="23388"/>
                </a:lnTo>
                <a:lnTo>
                  <a:pt x="120000" y="0"/>
                </a:lnTo>
                <a:lnTo>
                  <a:pt x="63323" y="152"/>
                </a:lnTo>
                <a:close/>
              </a:path>
            </a:pathLst>
          </a:custGeom>
          <a:solidFill>
            <a:srgbClr val="33CCCC">
              <a:alpha val="4980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Shape 221"/>
          <p:cNvSpPr/>
          <p:nvPr/>
        </p:nvSpPr>
        <p:spPr>
          <a:xfrm rot="5400000">
            <a:off x="6382785" y="3321115"/>
            <a:ext cx="466723" cy="171672"/>
          </a:xfrm>
          <a:custGeom>
            <a:pathLst>
              <a:path extrusionOk="0" h="120000" w="120000">
                <a:moveTo>
                  <a:pt x="0" y="115429"/>
                </a:moveTo>
                <a:cubicBezTo>
                  <a:pt x="11543" y="113810"/>
                  <a:pt x="13697" y="117524"/>
                  <a:pt x="21221" y="98290"/>
                </a:cubicBezTo>
                <a:cubicBezTo>
                  <a:pt x="28745" y="79056"/>
                  <a:pt x="37427" y="-1686"/>
                  <a:pt x="45144" y="26"/>
                </a:cubicBezTo>
                <a:cubicBezTo>
                  <a:pt x="52861" y="1740"/>
                  <a:pt x="60385" y="101528"/>
                  <a:pt x="67524" y="108573"/>
                </a:cubicBezTo>
                <a:cubicBezTo>
                  <a:pt x="74662" y="115619"/>
                  <a:pt x="81479" y="43255"/>
                  <a:pt x="87974" y="42303"/>
                </a:cubicBezTo>
                <a:cubicBezTo>
                  <a:pt x="94469" y="41351"/>
                  <a:pt x="101157" y="89911"/>
                  <a:pt x="106495" y="102860"/>
                </a:cubicBezTo>
                <a:cubicBezTo>
                  <a:pt x="111832" y="115810"/>
                  <a:pt x="115916" y="117905"/>
                  <a:pt x="120000" y="120000"/>
                </a:cubicBezTo>
              </a:path>
            </a:pathLst>
          </a:cu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 rot="5400000">
            <a:off x="6677714" y="3017808"/>
            <a:ext cx="621474" cy="156813"/>
          </a:xfrm>
          <a:custGeom>
            <a:pathLst>
              <a:path extrusionOk="0" h="120000" w="120000">
                <a:moveTo>
                  <a:pt x="0" y="115429"/>
                </a:moveTo>
                <a:cubicBezTo>
                  <a:pt x="11543" y="113810"/>
                  <a:pt x="13697" y="117524"/>
                  <a:pt x="21221" y="98290"/>
                </a:cubicBezTo>
                <a:cubicBezTo>
                  <a:pt x="28745" y="79056"/>
                  <a:pt x="37427" y="-1686"/>
                  <a:pt x="45144" y="26"/>
                </a:cubicBezTo>
                <a:cubicBezTo>
                  <a:pt x="52861" y="1740"/>
                  <a:pt x="60385" y="101528"/>
                  <a:pt x="67524" y="108573"/>
                </a:cubicBezTo>
                <a:cubicBezTo>
                  <a:pt x="74662" y="115619"/>
                  <a:pt x="81479" y="43255"/>
                  <a:pt x="87974" y="42303"/>
                </a:cubicBezTo>
                <a:cubicBezTo>
                  <a:pt x="94469" y="41351"/>
                  <a:pt x="101157" y="89911"/>
                  <a:pt x="106495" y="102860"/>
                </a:cubicBezTo>
                <a:cubicBezTo>
                  <a:pt x="111832" y="115810"/>
                  <a:pt x="115916" y="117905"/>
                  <a:pt x="120000" y="120000"/>
                </a:cubicBezTo>
              </a:path>
            </a:pathLst>
          </a:cu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 rot="5400000">
            <a:off x="6871413" y="2674792"/>
            <a:ext cx="758110" cy="93994"/>
          </a:xfrm>
          <a:custGeom>
            <a:pathLst>
              <a:path extrusionOk="0" h="120000" w="120000">
                <a:moveTo>
                  <a:pt x="0" y="115429"/>
                </a:moveTo>
                <a:cubicBezTo>
                  <a:pt x="11543" y="113810"/>
                  <a:pt x="13697" y="117524"/>
                  <a:pt x="21221" y="98290"/>
                </a:cubicBezTo>
                <a:cubicBezTo>
                  <a:pt x="28745" y="79056"/>
                  <a:pt x="37427" y="-1686"/>
                  <a:pt x="45144" y="26"/>
                </a:cubicBezTo>
                <a:cubicBezTo>
                  <a:pt x="52861" y="1740"/>
                  <a:pt x="60385" y="101528"/>
                  <a:pt x="67524" y="108573"/>
                </a:cubicBezTo>
                <a:cubicBezTo>
                  <a:pt x="74662" y="115619"/>
                  <a:pt x="81479" y="43255"/>
                  <a:pt x="87974" y="42303"/>
                </a:cubicBezTo>
                <a:cubicBezTo>
                  <a:pt x="94469" y="41351"/>
                  <a:pt x="101157" y="89911"/>
                  <a:pt x="106495" y="102860"/>
                </a:cubicBezTo>
                <a:cubicBezTo>
                  <a:pt x="111832" y="115810"/>
                  <a:pt x="115916" y="117905"/>
                  <a:pt x="120000" y="120000"/>
                </a:cubicBezTo>
              </a:path>
            </a:pathLst>
          </a:cu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 rot="5400000">
            <a:off x="6779830" y="1949616"/>
            <a:ext cx="1542057" cy="129663"/>
          </a:xfrm>
          <a:custGeom>
            <a:pathLst>
              <a:path extrusionOk="0" h="120000" w="120000">
                <a:moveTo>
                  <a:pt x="0" y="115429"/>
                </a:moveTo>
                <a:cubicBezTo>
                  <a:pt x="11543" y="113810"/>
                  <a:pt x="13697" y="117524"/>
                  <a:pt x="21221" y="98290"/>
                </a:cubicBezTo>
                <a:cubicBezTo>
                  <a:pt x="28745" y="79056"/>
                  <a:pt x="37427" y="-1686"/>
                  <a:pt x="45144" y="26"/>
                </a:cubicBezTo>
                <a:cubicBezTo>
                  <a:pt x="52861" y="1740"/>
                  <a:pt x="60385" y="101528"/>
                  <a:pt x="67524" y="108573"/>
                </a:cubicBezTo>
                <a:cubicBezTo>
                  <a:pt x="74662" y="115619"/>
                  <a:pt x="81479" y="43255"/>
                  <a:pt x="87974" y="42303"/>
                </a:cubicBezTo>
                <a:cubicBezTo>
                  <a:pt x="94469" y="41351"/>
                  <a:pt x="101157" y="89911"/>
                  <a:pt x="106495" y="102860"/>
                </a:cubicBezTo>
                <a:cubicBezTo>
                  <a:pt x="111832" y="115810"/>
                  <a:pt x="115916" y="117905"/>
                  <a:pt x="120000" y="120000"/>
                </a:cubicBezTo>
              </a:path>
            </a:pathLst>
          </a:cu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 rot="5400000">
            <a:off x="7077391" y="1235123"/>
            <a:ext cx="1819271" cy="121464"/>
          </a:xfrm>
          <a:custGeom>
            <a:pathLst>
              <a:path extrusionOk="0" h="120000" w="120000">
                <a:moveTo>
                  <a:pt x="0" y="115429"/>
                </a:moveTo>
                <a:cubicBezTo>
                  <a:pt x="11543" y="113810"/>
                  <a:pt x="13697" y="117524"/>
                  <a:pt x="21221" y="98290"/>
                </a:cubicBezTo>
                <a:cubicBezTo>
                  <a:pt x="28745" y="79056"/>
                  <a:pt x="37427" y="-1686"/>
                  <a:pt x="45144" y="26"/>
                </a:cubicBezTo>
                <a:cubicBezTo>
                  <a:pt x="52861" y="1740"/>
                  <a:pt x="60385" y="101528"/>
                  <a:pt x="67524" y="108573"/>
                </a:cubicBezTo>
                <a:cubicBezTo>
                  <a:pt x="74662" y="115619"/>
                  <a:pt x="81479" y="43255"/>
                  <a:pt x="87974" y="42303"/>
                </a:cubicBezTo>
                <a:cubicBezTo>
                  <a:pt x="94469" y="41351"/>
                  <a:pt x="101157" y="89911"/>
                  <a:pt x="106495" y="102860"/>
                </a:cubicBezTo>
                <a:cubicBezTo>
                  <a:pt x="111832" y="115810"/>
                  <a:pt x="115916" y="117905"/>
                  <a:pt x="120000" y="120000"/>
                </a:cubicBezTo>
              </a:path>
            </a:pathLst>
          </a:cu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 rot="5400000">
            <a:off x="6981256" y="1609480"/>
            <a:ext cx="1624379" cy="130350"/>
          </a:xfrm>
          <a:custGeom>
            <a:pathLst>
              <a:path extrusionOk="0" h="120000" w="120000">
                <a:moveTo>
                  <a:pt x="0" y="115429"/>
                </a:moveTo>
                <a:cubicBezTo>
                  <a:pt x="11543" y="113810"/>
                  <a:pt x="13697" y="117524"/>
                  <a:pt x="21221" y="98290"/>
                </a:cubicBezTo>
                <a:cubicBezTo>
                  <a:pt x="28745" y="79056"/>
                  <a:pt x="37427" y="-1686"/>
                  <a:pt x="45144" y="26"/>
                </a:cubicBezTo>
                <a:cubicBezTo>
                  <a:pt x="52861" y="1740"/>
                  <a:pt x="60385" y="101528"/>
                  <a:pt x="67524" y="108573"/>
                </a:cubicBezTo>
                <a:cubicBezTo>
                  <a:pt x="74662" y="115619"/>
                  <a:pt x="81479" y="43255"/>
                  <a:pt x="87974" y="42303"/>
                </a:cubicBezTo>
                <a:cubicBezTo>
                  <a:pt x="94469" y="41351"/>
                  <a:pt x="101157" y="89911"/>
                  <a:pt x="106495" y="102860"/>
                </a:cubicBezTo>
                <a:cubicBezTo>
                  <a:pt x="111832" y="115810"/>
                  <a:pt x="115916" y="117905"/>
                  <a:pt x="120000" y="120000"/>
                </a:cubicBezTo>
              </a:path>
            </a:pathLst>
          </a:cu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Shape 227"/>
          <p:cNvCxnSpPr/>
          <p:nvPr/>
        </p:nvCxnSpPr>
        <p:spPr>
          <a:xfrm flipH="1">
            <a:off x="7893740" y="1534455"/>
            <a:ext cx="23027" cy="2851432"/>
          </a:xfrm>
          <a:prstGeom prst="straightConnector1">
            <a:avLst/>
          </a:prstGeom>
          <a:solidFill>
            <a:srgbClr val="33CCCC"/>
          </a:solidFill>
          <a:ln cap="flat" cmpd="sng" w="19050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8" name="Shape 228"/>
          <p:cNvSpPr txBox="1"/>
          <p:nvPr/>
        </p:nvSpPr>
        <p:spPr>
          <a:xfrm>
            <a:off x="5965987" y="4380948"/>
            <a:ext cx="1318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 Narrow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Current time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7327709" y="4405342"/>
            <a:ext cx="1796886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25000"/>
              <a:buFont typeface="Arial Narrow"/>
              <a:buNone/>
            </a:pPr>
            <a:r>
              <a:rPr b="0" i="0" lang="en" sz="1600" u="none" cap="none" strike="noStrike">
                <a:solidFill>
                  <a:srgbClr val="0000CC"/>
                </a:solidFill>
                <a:latin typeface="Arial Narrow"/>
                <a:ea typeface="Arial Narrow"/>
                <a:cs typeface="Arial Narrow"/>
                <a:sym typeface="Arial Narrow"/>
              </a:rPr>
              <a:t>Predicted probability distribution of </a:t>
            </a:r>
            <a:r>
              <a:rPr b="0" i="0" lang="en" sz="16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wear</a:t>
            </a:r>
          </a:p>
        </p:txBody>
      </p:sp>
      <p:sp>
        <p:nvSpPr>
          <p:cNvPr id="230" name="Shape 230"/>
          <p:cNvSpPr/>
          <p:nvPr/>
        </p:nvSpPr>
        <p:spPr>
          <a:xfrm>
            <a:off x="7385810" y="3877860"/>
            <a:ext cx="863599" cy="508855"/>
          </a:xfrm>
          <a:custGeom>
            <a:pathLst>
              <a:path extrusionOk="0" h="120000" w="120000">
                <a:moveTo>
                  <a:pt x="0" y="117005"/>
                </a:moveTo>
                <a:cubicBezTo>
                  <a:pt x="11176" y="78569"/>
                  <a:pt x="22352" y="37638"/>
                  <a:pt x="35294" y="33146"/>
                </a:cubicBezTo>
                <a:cubicBezTo>
                  <a:pt x="48235" y="28653"/>
                  <a:pt x="66764" y="95541"/>
                  <a:pt x="77647" y="90050"/>
                </a:cubicBezTo>
                <a:cubicBezTo>
                  <a:pt x="88529" y="84559"/>
                  <a:pt x="93529" y="-4790"/>
                  <a:pt x="100588" y="201"/>
                </a:cubicBezTo>
                <a:cubicBezTo>
                  <a:pt x="107647" y="5193"/>
                  <a:pt x="114558" y="57604"/>
                  <a:pt x="120000" y="120000"/>
                </a:cubicBezTo>
              </a:path>
            </a:pathLst>
          </a:custGeom>
          <a:solidFill>
            <a:srgbClr val="F0F0F0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6521260" y="1529091"/>
            <a:ext cx="1405032" cy="19685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16128" y="112967"/>
                  <a:pt x="32258" y="105935"/>
                  <a:pt x="52258" y="85935"/>
                </a:cubicBezTo>
                <a:cubicBezTo>
                  <a:pt x="72258" y="65935"/>
                  <a:pt x="96129" y="32967"/>
                  <a:pt x="120000" y="0"/>
                </a:cubicBezTo>
              </a:path>
            </a:pathLst>
          </a:custGeom>
          <a:noFill/>
          <a:ln cap="flat" cmpd="sng" w="25400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336251" y="324067"/>
            <a:ext cx="113746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 Narrow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Tool Wear, </a:t>
            </a:r>
            <a:r>
              <a:rPr b="0" i="1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(mm)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8377074" y="4096880"/>
            <a:ext cx="858787" cy="183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 Narrow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Time, </a:t>
            </a:r>
            <a:r>
              <a:rPr b="0" i="1" lang="en" sz="1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(Min)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3533" y="133311"/>
            <a:ext cx="2801316" cy="472949"/>
          </a:xfrm>
          <a:prstGeom prst="rect">
            <a:avLst/>
          </a:prstGeom>
          <a:solidFill>
            <a:srgbClr val="CCFF99"/>
          </a:solidFill>
          <a:ln>
            <a:noFill/>
          </a:ln>
        </p:spPr>
      </p:pic>
      <p:sp>
        <p:nvSpPr>
          <p:cNvPr id="235" name="Shape 235"/>
          <p:cNvSpPr/>
          <p:nvPr/>
        </p:nvSpPr>
        <p:spPr>
          <a:xfrm rot="-367486">
            <a:off x="3735556" y="4379598"/>
            <a:ext cx="923616" cy="427485"/>
          </a:xfrm>
          <a:prstGeom prst="curvedUpArrow">
            <a:avLst>
              <a:gd fmla="val 25000" name="adj1"/>
              <a:gd fmla="val 50000" name="adj2"/>
              <a:gd fmla="val 33125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-775" y="4849400"/>
            <a:ext cx="4564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/>
              <a:t>*For more sophisticated </a:t>
            </a:r>
            <a:r>
              <a:rPr lang="en" sz="700"/>
              <a:t>prediction</a:t>
            </a:r>
            <a:r>
              <a:rPr lang="en" sz="700"/>
              <a:t> models, more data regarding machinery usage should be utilized.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Recommender System</a:t>
            </a:r>
          </a:p>
        </p:txBody>
      </p:sp>
      <p:pic>
        <p:nvPicPr>
          <p:cNvPr descr="cube_example.png" id="242" name="Shape 242"/>
          <p:cNvPicPr preferRelativeResize="0"/>
          <p:nvPr/>
        </p:nvPicPr>
        <p:blipFill rotWithShape="1">
          <a:blip r:embed="rId3">
            <a:alphaModFix/>
          </a:blip>
          <a:srcRect b="0" l="0" r="7191" t="0"/>
          <a:stretch/>
        </p:blipFill>
        <p:spPr>
          <a:xfrm>
            <a:off x="311698" y="1047750"/>
            <a:ext cx="47295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148275" y="1785800"/>
            <a:ext cx="892800" cy="84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machine data</a:t>
            </a:r>
          </a:p>
        </p:txBody>
      </p:sp>
      <p:sp>
        <p:nvSpPr>
          <p:cNvPr id="244" name="Shape 244"/>
          <p:cNvSpPr txBox="1"/>
          <p:nvPr/>
        </p:nvSpPr>
        <p:spPr>
          <a:xfrm rot="-1999019">
            <a:off x="2294635" y="3439007"/>
            <a:ext cx="1226717" cy="3197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245" name="Shape 245"/>
          <p:cNvSpPr txBox="1"/>
          <p:nvPr/>
        </p:nvSpPr>
        <p:spPr>
          <a:xfrm rot="2662538">
            <a:off x="521718" y="3438938"/>
            <a:ext cx="1226407" cy="3199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/>
          <p:nvPr/>
        </p:nvSpPr>
        <p:spPr>
          <a:xfrm rot="2662538">
            <a:off x="562518" y="3438938"/>
            <a:ext cx="1226407" cy="3199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</a:p>
        </p:txBody>
      </p:sp>
      <p:sp>
        <p:nvSpPr>
          <p:cNvPr id="247" name="Shape 247"/>
          <p:cNvSpPr txBox="1"/>
          <p:nvPr/>
        </p:nvSpPr>
        <p:spPr>
          <a:xfrm rot="5106914">
            <a:off x="-104867" y="1988114"/>
            <a:ext cx="1331735" cy="362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ID</a:t>
            </a:r>
          </a:p>
        </p:txBody>
      </p:sp>
      <p:graphicFrame>
        <p:nvGraphicFramePr>
          <p:cNvPr id="248" name="Shape 248"/>
          <p:cNvGraphicFramePr/>
          <p:nvPr/>
        </p:nvGraphicFramePr>
        <p:xfrm>
          <a:off x="5277475" y="12185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{C8D7C4D9-1F81-420A-862D-888654849797}</a:tableStyleId>
              </a:tblPr>
              <a:tblGrid>
                <a:gridCol w="873825"/>
                <a:gridCol w="873825"/>
                <a:gridCol w="873825"/>
                <a:gridCol w="873825"/>
              </a:tblGrid>
              <a:tr h="663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Machine ID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Alarm 1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Alarm 2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Alarm 3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650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46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650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47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41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676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48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9" name="Shape 249"/>
          <p:cNvSpPr/>
          <p:nvPr/>
        </p:nvSpPr>
        <p:spPr>
          <a:xfrm>
            <a:off x="6384125" y="398274"/>
            <a:ext cx="1856637" cy="941119"/>
          </a:xfrm>
          <a:custGeom>
            <a:pathLst>
              <a:path extrusionOk="0" h="20857" w="36088">
                <a:moveTo>
                  <a:pt x="0" y="19741"/>
                </a:moveTo>
                <a:cubicBezTo>
                  <a:pt x="3224" y="16454"/>
                  <a:pt x="13331" y="-163"/>
                  <a:pt x="19346" y="23"/>
                </a:cubicBezTo>
                <a:cubicBezTo>
                  <a:pt x="25360" y="209"/>
                  <a:pt x="33297" y="17384"/>
                  <a:pt x="36088" y="2085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50" name="Shape 250"/>
          <p:cNvSpPr/>
          <p:nvPr/>
        </p:nvSpPr>
        <p:spPr>
          <a:xfrm>
            <a:off x="6492150" y="817918"/>
            <a:ext cx="902200" cy="521425"/>
          </a:xfrm>
          <a:custGeom>
            <a:pathLst>
              <a:path extrusionOk="0" h="20857" w="36088">
                <a:moveTo>
                  <a:pt x="0" y="19741"/>
                </a:moveTo>
                <a:cubicBezTo>
                  <a:pt x="3224" y="16454"/>
                  <a:pt x="13331" y="-163"/>
                  <a:pt x="19346" y="23"/>
                </a:cubicBezTo>
                <a:cubicBezTo>
                  <a:pt x="25360" y="209"/>
                  <a:pt x="33297" y="17384"/>
                  <a:pt x="36088" y="2085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51" name="Shape 251"/>
          <p:cNvSpPr/>
          <p:nvPr/>
        </p:nvSpPr>
        <p:spPr>
          <a:xfrm>
            <a:off x="7211925" y="817918"/>
            <a:ext cx="902200" cy="521425"/>
          </a:xfrm>
          <a:custGeom>
            <a:pathLst>
              <a:path extrusionOk="0" h="20857" w="36088">
                <a:moveTo>
                  <a:pt x="0" y="19741"/>
                </a:moveTo>
                <a:cubicBezTo>
                  <a:pt x="3224" y="16454"/>
                  <a:pt x="13331" y="-163"/>
                  <a:pt x="19346" y="23"/>
                </a:cubicBezTo>
                <a:cubicBezTo>
                  <a:pt x="25360" y="209"/>
                  <a:pt x="33297" y="17384"/>
                  <a:pt x="36088" y="2085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52" name="Shape 252"/>
          <p:cNvSpPr txBox="1"/>
          <p:nvPr/>
        </p:nvSpPr>
        <p:spPr>
          <a:xfrm>
            <a:off x="312225" y="4420450"/>
            <a:ext cx="8460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Similarity measures: correlation, [euclidean, manhattan, minkovski]*, etc. 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0" y="4855200"/>
            <a:ext cx="4992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*Distance output. Similarity = 1 - distance with normalized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**For more sophisticated prediction models, more data regarding machinery usage should be utilized.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